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271" r:id="rId3"/>
    <p:sldId id="273" r:id="rId4"/>
    <p:sldId id="272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26BAC-00C0-4EDF-B978-7B79A6E017BC}" type="datetimeFigureOut">
              <a:rPr lang="de-DE" smtClean="0"/>
              <a:pPr/>
              <a:t>01.09.2020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D5CD7D-916E-4C2C-A962-F71FC9239BE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561005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smtClean="0"/>
          </a:p>
        </p:txBody>
      </p:sp>
      <p:sp>
        <p:nvSpPr>
          <p:cNvPr id="1229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4511D4C-8A76-44AB-AF39-67BD5793E21A}" type="slidenum">
              <a:rPr lang="de-DE" altLang="de-DE"/>
              <a:pPr/>
              <a:t>3</a:t>
            </a:fld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smtClean="0"/>
          </a:p>
        </p:txBody>
      </p:sp>
      <p:sp>
        <p:nvSpPr>
          <p:cNvPr id="3789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5185B3B-8AA2-4021-8DF8-E8FBE3C8DF19}" type="slidenum">
              <a:rPr lang="de-DE" altLang="de-DE">
                <a:latin typeface="Calibri" panose="020F0502020204030204" pitchFamily="34" charset="0"/>
              </a:rPr>
              <a:pPr/>
              <a:t>9</a:t>
            </a:fld>
            <a:endParaRPr lang="de-DE" altLang="de-DE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1757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smtClean="0"/>
          </a:p>
        </p:txBody>
      </p:sp>
      <p:sp>
        <p:nvSpPr>
          <p:cNvPr id="3891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C3706D7-2A3C-49E1-8AA9-DDEE6A5B95E4}" type="slidenum">
              <a:rPr lang="de-DE" altLang="de-DE">
                <a:latin typeface="Calibri" panose="020F0502020204030204" pitchFamily="34" charset="0"/>
              </a:rPr>
              <a:pPr/>
              <a:t>12</a:t>
            </a:fld>
            <a:endParaRPr lang="de-DE" altLang="de-DE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6111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smtClean="0"/>
          </a:p>
        </p:txBody>
      </p:sp>
      <p:sp>
        <p:nvSpPr>
          <p:cNvPr id="3994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5710514-8EF6-4C6D-B839-421457DE4009}" type="slidenum">
              <a:rPr lang="de-DE" altLang="de-DE">
                <a:latin typeface="Calibri" panose="020F0502020204030204" pitchFamily="34" charset="0"/>
              </a:rPr>
              <a:pPr/>
              <a:t>13</a:t>
            </a:fld>
            <a:endParaRPr lang="de-DE" altLang="de-DE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6729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F77A2-B894-446B-8215-BD7607D64F16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01.09.2020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880A4-FF13-4073-96D8-877CA00F9D0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1958409932"/>
      </p:ext>
    </p:extLst>
  </p:cSld>
  <p:clrMapOvr>
    <a:masterClrMapping/>
  </p:clrMapOvr>
  <p:transition spd="med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BDDC3-47BF-4EFC-B3B5-FE494DF10C5F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01.09.2020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755A85-BC0F-4FDC-9EF2-1FE7A31F9DC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2100194367"/>
      </p:ext>
    </p:extLst>
  </p:cSld>
  <p:clrMapOvr>
    <a:masterClrMapping/>
  </p:clrMapOvr>
  <p:transition spd="med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05F08-59EE-4580-93E5-1FAEDF298CF7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01.09.2020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2770C9-A879-4537-8891-AA5008E9E71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3781709831"/>
      </p:ext>
    </p:extLst>
  </p:cSld>
  <p:clrMapOvr>
    <a:masterClrMapping/>
  </p:clrMapOvr>
  <p:transition spd="med">
    <p:diamond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7DB21-02C3-4F38-A546-10A50A45C33E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01.09.2020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16660-78C2-41BF-B582-994FC7224EF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2133717454"/>
      </p:ext>
    </p:extLst>
  </p:cSld>
  <p:clrMapOvr>
    <a:masterClrMapping/>
  </p:clrMapOvr>
  <p:transition spd="med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AA88D-03AF-4960-B659-6F22C4684800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01.09.2020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0753C1-AA8C-4AA4-A5AA-4040F19C5CA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1931054446"/>
      </p:ext>
    </p:extLst>
  </p:cSld>
  <p:clrMapOvr>
    <a:masterClrMapping/>
  </p:clrMapOvr>
  <p:transition spd="med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0D428-E4E5-47A7-8002-4A4A1DF82C7F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01.09.2020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2F52C0-8826-4B69-8169-FA9F99E58F7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939800576"/>
      </p:ext>
    </p:extLst>
  </p:cSld>
  <p:clrMapOvr>
    <a:masterClrMapping/>
  </p:clrMapOvr>
  <p:transition spd="med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EB2C5-0C46-4A17-9909-ECCEF043CCF9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01.09.2020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AAE8D2-9DB3-4DF1-BB7B-B278B6A9864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2093042874"/>
      </p:ext>
    </p:extLst>
  </p:cSld>
  <p:clrMapOvr>
    <a:masterClrMapping/>
  </p:clrMapOvr>
  <p:transition spd="med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726B6-F61F-427A-B8F7-ACB23E5B74E6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01.09.2020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ED273-4563-44F2-9321-53E4EBEDE92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3982247773"/>
      </p:ext>
    </p:extLst>
  </p:cSld>
  <p:clrMapOvr>
    <a:masterClrMapping/>
  </p:clrMapOvr>
  <p:transition spd="med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777B2-8321-4303-866A-DC768CBB4153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01.09.2020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D3ADA7-AA7F-46F2-84F6-48624239B40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4156706589"/>
      </p:ext>
    </p:extLst>
  </p:cSld>
  <p:clrMapOvr>
    <a:masterClrMapping/>
  </p:clrMapOvr>
  <p:transition spd="med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E8775-2CA3-4533-A57E-B5E2D4510479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01.09.2020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54CE1-DF30-4669-B27D-3457B0D9D74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3837309649"/>
      </p:ext>
    </p:extLst>
  </p:cSld>
  <p:clrMapOvr>
    <a:masterClrMapping/>
  </p:clrMapOvr>
  <p:transition spd="med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F225D-9B41-4ADA-9636-0B4BC6CA930A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01.09.2020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6A617E-5D74-41C7-9A42-7BB2F82D2D0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3031416333"/>
      </p:ext>
    </p:extLst>
  </p:cSld>
  <p:clrMapOvr>
    <a:masterClrMapping/>
  </p:clrMapOvr>
  <p:transition spd="med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7D26D-E504-40B7-A25C-6E72D3D71945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01.09.2020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A4F2FC-1367-4153-B5FA-29C558202DB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2819811432"/>
      </p:ext>
    </p:extLst>
  </p:cSld>
  <p:clrMapOvr>
    <a:masterClrMapping/>
  </p:clrMapOvr>
  <p:transition spd="med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A319192-F7F5-4DB8-922D-55D3E6F95EBF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01.09.2020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1687892-7D84-42F1-A448-6FC59E0CB8DB}" type="slidenum">
              <a:rPr lang="de-DE" altLang="de-DE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altLang="de-DE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2073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>
    <p:diamond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2209800" y="1"/>
            <a:ext cx="7772400" cy="3357563"/>
          </a:xfrm>
        </p:spPr>
        <p:txBody>
          <a:bodyPr/>
          <a:lstStyle/>
          <a:p>
            <a:pPr eaLnBrk="1" hangingPunct="1"/>
            <a:r>
              <a:rPr lang="de-DE" altLang="de-DE" u="sng" dirty="0" smtClean="0"/>
              <a:t>Informationen</a:t>
            </a:r>
            <a:br>
              <a:rPr lang="de-DE" altLang="de-DE" u="sng" dirty="0" smtClean="0"/>
            </a:br>
            <a:r>
              <a:rPr lang="de-DE" altLang="de-DE" u="sng" dirty="0" smtClean="0"/>
              <a:t>zum </a:t>
            </a:r>
            <a:br>
              <a:rPr lang="de-DE" altLang="de-DE" u="sng" dirty="0" smtClean="0"/>
            </a:br>
            <a:r>
              <a:rPr lang="de-DE" altLang="de-DE" u="sng" dirty="0" smtClean="0"/>
              <a:t>Abitur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895600" y="3071814"/>
            <a:ext cx="6400800" cy="32146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b="1" dirty="0" smtClean="0"/>
              <a:t>Kath. Schule Liebfrauen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de-DE" b="1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de-DE" b="1" dirty="0"/>
          </a:p>
        </p:txBody>
      </p:sp>
      <p:pic>
        <p:nvPicPr>
          <p:cNvPr id="2052" name="Bild 1" descr="http://www.ksliebfrauen.de/images/ksl_medien/schulgebaeude/Schule-und-Villa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51313" y="3659189"/>
            <a:ext cx="3816350" cy="232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64152385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b="1" u="sng" dirty="0" smtClean="0"/>
              <a:t>Die 5. Prüfungskomponente</a:t>
            </a:r>
            <a:br>
              <a:rPr lang="de-DE" b="1" u="sng" dirty="0" smtClean="0"/>
            </a:br>
            <a:endParaRPr lang="de-DE" b="1" u="sng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981200" y="1285875"/>
            <a:ext cx="8686800" cy="514350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de-DE" b="1" dirty="0" smtClean="0"/>
              <a:t>Kennzeichen: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de-DE" sz="3800" dirty="0">
                <a:solidFill>
                  <a:schemeClr val="accent2"/>
                </a:solidFill>
              </a:rPr>
              <a:t>Fächerübergreifender Ansatz: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de-DE" dirty="0" smtClean="0">
                <a:solidFill>
                  <a:schemeClr val="accent2"/>
                </a:solidFill>
              </a:rPr>
              <a:t>   </a:t>
            </a:r>
            <a:r>
              <a:rPr lang="de-DE" dirty="0" smtClean="0"/>
              <a:t>  </a:t>
            </a:r>
            <a:r>
              <a:rPr lang="de-DE" sz="2800" dirty="0">
                <a:solidFill>
                  <a:schemeClr val="accent2"/>
                </a:solidFill>
              </a:rPr>
              <a:t>Hauptfach (Referenzfach): Belegung für 4 Semester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de-DE" sz="2800" dirty="0">
                <a:solidFill>
                  <a:schemeClr val="accent2"/>
                </a:solidFill>
              </a:rPr>
              <a:t>      Nebenfach (Bezugsfach): Belegung für mind. 2 Semester    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de-DE" sz="3800" dirty="0">
                <a:solidFill>
                  <a:schemeClr val="accent2"/>
                </a:solidFill>
              </a:rPr>
              <a:t>Konkrete Themenwahl durch den Schüler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de-DE" dirty="0" smtClean="0">
                <a:solidFill>
                  <a:schemeClr val="accent2"/>
                </a:solidFill>
              </a:rPr>
              <a:t>      </a:t>
            </a:r>
            <a:r>
              <a:rPr lang="de-DE" sz="2800" dirty="0">
                <a:solidFill>
                  <a:schemeClr val="accent2"/>
                </a:solidFill>
              </a:rPr>
              <a:t>Beratung durch ggf. selbst gewählten Betreuer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de-DE" sz="2800" dirty="0">
                <a:solidFill>
                  <a:schemeClr val="accent2"/>
                </a:solidFill>
              </a:rPr>
              <a:t>       Genehmigung durch die Prüfungskommission bzw. </a:t>
            </a:r>
            <a:r>
              <a:rPr lang="de-DE" sz="2800" dirty="0" err="1">
                <a:solidFill>
                  <a:schemeClr val="accent2"/>
                </a:solidFill>
              </a:rPr>
              <a:t>Schulleitg</a:t>
            </a:r>
            <a:r>
              <a:rPr lang="de-DE" sz="2800" dirty="0">
                <a:solidFill>
                  <a:schemeClr val="accent2"/>
                </a:solidFill>
              </a:rPr>
              <a:t>.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de-DE" sz="3800" dirty="0">
                <a:solidFill>
                  <a:schemeClr val="accent2"/>
                </a:solidFill>
              </a:rPr>
              <a:t>Hinführung zu wissenschaftlicher Arbeitsweise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de-DE" sz="3800" dirty="0">
                <a:solidFill>
                  <a:schemeClr val="accent2"/>
                </a:solidFill>
              </a:rPr>
              <a:t>Gruppenarbeit ist zulässig, wenn individuelle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de-DE" sz="3800" dirty="0">
                <a:solidFill>
                  <a:schemeClr val="accent2"/>
                </a:solidFill>
              </a:rPr>
              <a:t>    Leistungen eindeutig zuzuordnen sind.</a:t>
            </a:r>
          </a:p>
        </p:txBody>
      </p:sp>
    </p:spTree>
    <p:extLst>
      <p:ext uri="{BB962C8B-B14F-4D97-AF65-F5344CB8AC3E}">
        <p14:creationId xmlns:p14="http://schemas.microsoft.com/office/powerpoint/2010/main" xmlns="" val="1814018579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xfrm>
            <a:off x="2063751" y="0"/>
            <a:ext cx="8158163" cy="1125538"/>
          </a:xfrm>
        </p:spPr>
        <p:txBody>
          <a:bodyPr/>
          <a:lstStyle/>
          <a:p>
            <a:r>
              <a:rPr lang="de-DE" altLang="de-DE" u="sng" smtClean="0"/>
              <a:t>Die 5. Prüfungskomponente (2)</a:t>
            </a:r>
          </a:p>
        </p:txBody>
      </p:sp>
      <p:graphicFrame>
        <p:nvGraphicFramePr>
          <p:cNvPr id="63611" name="Group 123"/>
          <p:cNvGraphicFramePr>
            <a:graphicFrameLocks noGrp="1"/>
          </p:cNvGraphicFramePr>
          <p:nvPr>
            <p:ph idx="1"/>
          </p:nvPr>
        </p:nvGraphicFramePr>
        <p:xfrm>
          <a:off x="1847850" y="908050"/>
          <a:ext cx="8362950" cy="5735644"/>
        </p:xfrm>
        <a:graphic>
          <a:graphicData uri="http://schemas.openxmlformats.org/drawingml/2006/table">
            <a:tbl>
              <a:tblPr/>
              <a:tblGrid>
                <a:gridCol w="4248150"/>
                <a:gridCol w="4114800"/>
              </a:tblGrid>
              <a:tr h="151112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de-DE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Besondere Lernleistung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</a:pPr>
                      <a:r>
                        <a:rPr kumimoji="0" lang="de-DE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Hausarbeit (2.+3. Sem.)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de-DE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Präsentationsprüfung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</a:pPr>
                      <a:r>
                        <a:rPr kumimoji="0" lang="de-DE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Präsentation (20 min)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42245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zu einem belegten Unterrichtsfach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(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kann auch schon Prüfungsfach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sein!)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zu einem Wettbewerbsbeitrag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zu  einem Seminarkurs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</a:pPr>
                      <a:r>
                        <a:rPr kumimoji="0" 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Kolloquium (20 min)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Präsentation der Ergebnisse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Prüfungsgespräch</a:t>
                      </a: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C1D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zu einem belegten  Unterrichts-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fach, das </a:t>
                      </a: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kein Prüfungsfach</a:t>
                      </a: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(1-4)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ist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Vortrag</a:t>
                      </a: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mit Medienunterstützung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Schriftliche Ausarbeitung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</a:t>
                      </a: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(Wertung:  </a:t>
                      </a: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1/4</a:t>
                      </a: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schriftl.,  </a:t>
                      </a: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3/4</a:t>
                      </a: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Präsentation)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</a:pPr>
                      <a:r>
                        <a:rPr kumimoji="0" 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Kolloquium (10 min)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Gespräch zum Vortrag und über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das weitere Themenumfeld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C9E3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75597973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b="1" u="sng" dirty="0" smtClean="0"/>
              <a:t>Die 5. Prüfungskomponente (3)</a:t>
            </a:r>
            <a:br>
              <a:rPr lang="de-DE" b="1" u="sng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855758" y="1117585"/>
            <a:ext cx="8501122" cy="4983179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miter lim="800000"/>
            <a:headEnd/>
            <a:tailEnd/>
          </a:ln>
          <a:extLst/>
        </p:spPr>
        <p:txBody>
          <a:bodyPr numCol="2"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de-DE" sz="3000" b="1" u="sng" dirty="0"/>
              <a:t>Besondere Lernleistung     </a:t>
            </a:r>
            <a:endParaRPr lang="de-DE" b="1" u="sng" dirty="0" smtClean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de-DE" sz="2800" dirty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de-DE" sz="2800" dirty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de-DE" sz="2800" dirty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de-DE" sz="2800" dirty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de-DE" sz="2800" dirty="0"/>
              <a:t>Gewichtung der                          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de-DE" sz="2800" dirty="0"/>
              <a:t>Prüfungsteile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de-DE" sz="2800" dirty="0"/>
              <a:t>              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de-DE" sz="2800" dirty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de-DE" sz="2800" dirty="0"/>
              <a:t>Hausarbeit: Kolloquium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de-DE" sz="2800" dirty="0"/>
              <a:t>                 3 :  1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de-DE" sz="2800" b="1" u="sng" dirty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de-DE" sz="2800" b="1" u="sng" dirty="0"/>
              <a:t>Präsentationsprüfung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de-DE" sz="2800" b="1" u="sng" dirty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de-DE" sz="2800" b="1" dirty="0"/>
              <a:t> </a:t>
            </a:r>
            <a:endParaRPr lang="de-DE" sz="2800" b="1" u="sng" dirty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de-DE" sz="2800" b="1" u="sng" dirty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de-DE" sz="2800" dirty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de-DE" sz="2800" dirty="0"/>
              <a:t>Gewichtung der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de-DE" sz="2800" dirty="0"/>
              <a:t>Prüfungsteile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de-DE" sz="2800" dirty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de-DE" sz="2800" dirty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de-DE" sz="2800" dirty="0"/>
              <a:t>Präsentation: Prüfung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de-DE" sz="2800" dirty="0"/>
              <a:t>                     2: 1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de-DE" sz="2800" b="1" dirty="0"/>
              <a:t>   </a:t>
            </a:r>
            <a:r>
              <a:rPr lang="de-DE" sz="2800" dirty="0"/>
              <a:t>  </a:t>
            </a:r>
            <a:endParaRPr lang="de-DE" b="1" u="sng" dirty="0" smtClean="0"/>
          </a:p>
        </p:txBody>
      </p:sp>
    </p:spTree>
    <p:extLst>
      <p:ext uri="{BB962C8B-B14F-4D97-AF65-F5344CB8AC3E}">
        <p14:creationId xmlns:p14="http://schemas.microsoft.com/office/powerpoint/2010/main" xmlns="" val="1564359842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el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/>
            <a:r>
              <a:rPr lang="de-DE" altLang="de-DE" b="1" u="sng" smtClean="0"/>
              <a:t>Fristen und Termine für die 5.PK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954214" y="1071563"/>
            <a:ext cx="8499475" cy="542925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de-DE" sz="3000"/>
              <a:t>                                        </a:t>
            </a:r>
            <a:r>
              <a:rPr lang="de-DE" sz="1700">
                <a:solidFill>
                  <a:srgbClr val="E46C0A"/>
                </a:solidFill>
              </a:rPr>
              <a:t>Wechsel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de-DE" sz="1700">
                <a:solidFill>
                  <a:srgbClr val="E46C0A"/>
                </a:solidFill>
              </a:rPr>
              <a:t>   </a:t>
            </a:r>
            <a:r>
              <a:rPr lang="de-DE" sz="2200" b="1" u="sng"/>
              <a:t>Besondere Lernleistung</a:t>
            </a:r>
            <a:r>
              <a:rPr lang="de-DE" sz="2200" b="1"/>
              <a:t>                             </a:t>
            </a:r>
            <a:r>
              <a:rPr lang="de-DE" sz="2200" b="1" u="sng"/>
              <a:t>Präsentationsprüfung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de-DE" sz="2200" b="1" u="sng">
              <a:solidFill>
                <a:srgbClr val="E46C0A"/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de-DE" sz="2200">
                <a:solidFill>
                  <a:srgbClr val="C00000"/>
                </a:solidFill>
              </a:rPr>
              <a:t>Antrag Wettbewerbsarbeit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de-DE" sz="2200"/>
              <a:t> Ende des 1. Semesters</a:t>
            </a:r>
          </a:p>
          <a:p>
            <a:pPr eaLnBrk="1" hangingPunct="1">
              <a:lnSpc>
                <a:spcPct val="130000"/>
              </a:lnSpc>
              <a:buFont typeface="Arial" charset="0"/>
              <a:buNone/>
              <a:defRPr/>
            </a:pPr>
            <a:r>
              <a:rPr lang="de-DE" sz="2200">
                <a:solidFill>
                  <a:srgbClr val="C00000"/>
                </a:solidFill>
              </a:rPr>
              <a:t>Antrag Kursarbeit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de-DE" sz="2200"/>
              <a:t>Anfang  des 2. Semesters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de-DE" sz="2200"/>
              <a:t>     Abgabe  Schriftliche Arbeit             </a:t>
            </a:r>
            <a:r>
              <a:rPr lang="de-DE" sz="2200">
                <a:solidFill>
                  <a:srgbClr val="FF0000"/>
                </a:solidFill>
              </a:rPr>
              <a:t>→ </a:t>
            </a:r>
            <a:r>
              <a:rPr lang="de-DE" sz="2200"/>
              <a:t>         Antragstellung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de-DE" sz="2200"/>
              <a:t>Ende des 3. Semesters                                  Ende des 3. Semesters</a:t>
            </a:r>
          </a:p>
          <a:p>
            <a:pPr eaLnBrk="1" hangingPunct="1">
              <a:lnSpc>
                <a:spcPct val="130000"/>
              </a:lnSpc>
              <a:buFont typeface="Arial" charset="0"/>
              <a:buNone/>
              <a:defRPr/>
            </a:pPr>
            <a:r>
              <a:rPr lang="de-DE" sz="2200">
                <a:solidFill>
                  <a:srgbClr val="C00000"/>
                </a:solidFill>
              </a:rPr>
              <a:t>Kolloquium                                                          Präsentationsprüfung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de-DE" sz="2200"/>
              <a:t>im  4. Semester                                                  im 4. Semester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de-DE" sz="2200"/>
              <a:t>     (März/April)                                                         (März/April)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de-DE" sz="2200"/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de-DE" sz="2200"/>
              <a:t>     </a:t>
            </a:r>
            <a:endParaRPr lang="de-DE" sz="1700"/>
          </a:p>
        </p:txBody>
      </p:sp>
    </p:spTree>
    <p:extLst>
      <p:ext uri="{BB962C8B-B14F-4D97-AF65-F5344CB8AC3E}">
        <p14:creationId xmlns:p14="http://schemas.microsoft.com/office/powerpoint/2010/main" xmlns="" val="366348995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>
          <a:xfrm>
            <a:off x="2063750" y="0"/>
            <a:ext cx="8229600" cy="1143000"/>
          </a:xfrm>
        </p:spPr>
        <p:txBody>
          <a:bodyPr/>
          <a:lstStyle/>
          <a:p>
            <a:r>
              <a:rPr lang="de-DE" altLang="de-DE" smtClean="0"/>
              <a:t>  Die 5.Prüfungskomponente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>
          <a:xfrm>
            <a:off x="1919289" y="836614"/>
            <a:ext cx="8480425" cy="5462587"/>
          </a:xfrm>
          <a:solidFill>
            <a:srgbClr val="40B1CC"/>
          </a:solidFill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de-DE" altLang="de-DE" smtClean="0"/>
              <a:t>                                    </a:t>
            </a:r>
            <a:r>
              <a:rPr lang="de-DE" altLang="de-DE" sz="2800">
                <a:solidFill>
                  <a:srgbClr val="FF6600"/>
                </a:solidFill>
              </a:rPr>
              <a:t>Vorteile</a:t>
            </a:r>
          </a:p>
          <a:p>
            <a:pPr>
              <a:buFont typeface="Arial" panose="020B0604020202020204" pitchFamily="34" charset="0"/>
              <a:buNone/>
            </a:pPr>
            <a:r>
              <a:rPr lang="de-DE" altLang="de-DE" sz="2800" u="sng">
                <a:solidFill>
                  <a:srgbClr val="3333CC"/>
                </a:solidFill>
              </a:rPr>
              <a:t>Besondere Lernleistung</a:t>
            </a:r>
            <a:r>
              <a:rPr lang="de-DE" altLang="de-DE" smtClean="0"/>
              <a:t>           </a:t>
            </a:r>
            <a:r>
              <a:rPr lang="de-DE" altLang="de-DE" sz="2800" u="sng">
                <a:solidFill>
                  <a:schemeClr val="accent2"/>
                </a:solidFill>
              </a:rPr>
              <a:t>Präsentationsprüfung</a:t>
            </a:r>
          </a:p>
          <a:p>
            <a:pPr>
              <a:buFont typeface="Arial" panose="020B0604020202020204" pitchFamily="34" charset="0"/>
              <a:buNone/>
            </a:pPr>
            <a:r>
              <a:rPr lang="de-DE" altLang="de-DE" smtClean="0"/>
              <a:t>                                    </a:t>
            </a:r>
            <a:endParaRPr lang="de-DE" altLang="de-DE" sz="2400"/>
          </a:p>
          <a:p>
            <a:pPr>
              <a:lnSpc>
                <a:spcPct val="240000"/>
              </a:lnSpc>
              <a:buFont typeface="Arial" panose="020B0604020202020204" pitchFamily="34" charset="0"/>
              <a:buNone/>
            </a:pPr>
            <a:r>
              <a:rPr lang="de-DE" altLang="de-DE" sz="2400"/>
              <a:t>     Referenzfach kann</a:t>
            </a:r>
          </a:p>
          <a:p>
            <a:pPr>
              <a:lnSpc>
                <a:spcPct val="60000"/>
              </a:lnSpc>
              <a:buFont typeface="Arial" panose="020B0604020202020204" pitchFamily="34" charset="0"/>
              <a:buNone/>
            </a:pPr>
            <a:r>
              <a:rPr lang="de-DE" altLang="de-DE" sz="2400"/>
              <a:t>      Prüfungsfach sein                             spätere Entscheidung für</a:t>
            </a:r>
          </a:p>
          <a:p>
            <a:pPr>
              <a:lnSpc>
                <a:spcPct val="50000"/>
              </a:lnSpc>
              <a:buFont typeface="Arial" panose="020B0604020202020204" pitchFamily="34" charset="0"/>
              <a:buNone/>
            </a:pPr>
            <a:r>
              <a:rPr lang="de-DE" altLang="de-DE" sz="2400"/>
              <a:t>                                                                   Referenzfach möglich</a:t>
            </a:r>
          </a:p>
          <a:p>
            <a:pPr>
              <a:buFont typeface="Arial" panose="020B0604020202020204" pitchFamily="34" charset="0"/>
              <a:buNone/>
            </a:pPr>
            <a:endParaRPr lang="de-DE" altLang="de-DE" sz="2400"/>
          </a:p>
          <a:p>
            <a:pPr>
              <a:buFont typeface="Arial" panose="020B0604020202020204" pitchFamily="34" charset="0"/>
              <a:buNone/>
            </a:pPr>
            <a:endParaRPr lang="de-DE" altLang="de-DE" smtClean="0"/>
          </a:p>
        </p:txBody>
      </p:sp>
      <p:sp>
        <p:nvSpPr>
          <p:cNvPr id="30724" name="AutoShape 12"/>
          <p:cNvSpPr>
            <a:spLocks noChangeArrowheads="1"/>
          </p:cNvSpPr>
          <p:nvPr/>
        </p:nvSpPr>
        <p:spPr bwMode="auto">
          <a:xfrm rot="-754978">
            <a:off x="1774826" y="3141663"/>
            <a:ext cx="466725" cy="360362"/>
          </a:xfrm>
          <a:prstGeom prst="rightArrow">
            <a:avLst>
              <a:gd name="adj1" fmla="val 50000"/>
              <a:gd name="adj2" fmla="val 3237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0725" name="AutoShape 13"/>
          <p:cNvSpPr>
            <a:spLocks noChangeArrowheads="1"/>
          </p:cNvSpPr>
          <p:nvPr/>
        </p:nvSpPr>
        <p:spPr bwMode="auto">
          <a:xfrm rot="-754978">
            <a:off x="5880101" y="3573463"/>
            <a:ext cx="468313" cy="360362"/>
          </a:xfrm>
          <a:prstGeom prst="rightArrow">
            <a:avLst>
              <a:gd name="adj1" fmla="val 50000"/>
              <a:gd name="adj2" fmla="val 3248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3606847576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 b="1" u="sng"/>
              <a:t>Alternative zum Abitur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>
          <a:xfrm>
            <a:off x="1981201" y="1600201"/>
            <a:ext cx="8507413" cy="4525963"/>
          </a:xfrm>
        </p:spPr>
        <p:txBody>
          <a:bodyPr/>
          <a:lstStyle/>
          <a:p>
            <a:pPr algn="ctr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de-DE" altLang="de-DE" sz="2800"/>
              <a:t>Nach dem 11. oder 12. Schuljahr:</a:t>
            </a:r>
          </a:p>
          <a:p>
            <a:pPr algn="ctr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de-DE" altLang="de-DE" sz="2800"/>
              <a:t>Beendigung der Schullaufbahn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endParaRPr lang="de-DE" altLang="de-DE" sz="2800"/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de-DE" altLang="de-DE" sz="2800"/>
              <a:t>Bei Erfüllung bestimmter Bedingungen (1./2.Sem.)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de-DE" altLang="de-DE" sz="2800"/>
              <a:t>(Orientierung= 5 Notenpunkte in allen besuchten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de-DE" altLang="de-DE" sz="2800"/>
              <a:t>                            Fächern)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de-DE" altLang="de-DE" sz="2800"/>
              <a:t>                           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de-DE" altLang="de-DE" sz="2400">
                <a:solidFill>
                  <a:srgbClr val="CC0099"/>
                </a:solidFill>
              </a:rPr>
              <a:t>                                                 </a:t>
            </a:r>
            <a:endParaRPr lang="de-DE" altLang="de-DE" sz="2800"/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de-DE" altLang="de-DE" sz="2800"/>
              <a:t>                               </a:t>
            </a:r>
            <a:r>
              <a:rPr lang="de-DE" altLang="de-DE" sz="2800">
                <a:solidFill>
                  <a:srgbClr val="CC0099"/>
                </a:solidFill>
              </a:rPr>
              <a:t>Schulischer Teil der Fachhochschulreife</a:t>
            </a: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>
            <a:off x="2424113" y="5516563"/>
            <a:ext cx="1655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04058606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Inhaltsplatzhalter 2"/>
          <p:cNvSpPr>
            <a:spLocks noGrp="1"/>
          </p:cNvSpPr>
          <p:nvPr>
            <p:ph idx="1"/>
          </p:nvPr>
        </p:nvSpPr>
        <p:spPr>
          <a:xfrm>
            <a:off x="5795963" y="1773238"/>
            <a:ext cx="4691062" cy="4525962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de-DE" altLang="de-DE" b="1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de-DE" altLang="de-DE" b="1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de-DE" altLang="de-DE" b="1" dirty="0" smtClean="0"/>
              <a:t>    Vielen Dank für Ihre Aufmerksamkeit.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de-DE" altLang="de-DE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de-DE" altLang="de-DE" dirty="0" smtClean="0"/>
          </a:p>
        </p:txBody>
      </p:sp>
      <p:pic>
        <p:nvPicPr>
          <p:cNvPr id="32771" name="Bild 1" descr="http://www.ksliebfrauen.de/images/ksl_medien/schulgebaeude/Schule-und-Villa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92313" y="1989139"/>
            <a:ext cx="3816350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79158335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u="sng" dirty="0" smtClean="0"/>
              <a:t>Besonderheiten im Schuljahr 2020/21</a:t>
            </a:r>
            <a:br>
              <a:rPr lang="de-DE" b="1" u="sng" dirty="0" smtClean="0"/>
            </a:br>
            <a:r>
              <a:rPr lang="de-DE" b="1" u="sng" dirty="0" smtClean="0"/>
              <a:t>für den 12. Jahrgang</a:t>
            </a:r>
            <a:endParaRPr lang="de-DE" b="1" u="sng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619794"/>
            <a:ext cx="10972800" cy="4624251"/>
          </a:xfrm>
        </p:spPr>
        <p:txBody>
          <a:bodyPr/>
          <a:lstStyle/>
          <a:p>
            <a:r>
              <a:rPr lang="de-DE" dirty="0" smtClean="0"/>
              <a:t>Leistungskursklausuren unter Abiturbedingungen erfüllen die Anforderungen auch dann, wenn diese nur über 180 Minuten  geschrieben </a:t>
            </a:r>
            <a:r>
              <a:rPr lang="de-DE" dirty="0" smtClean="0"/>
              <a:t>werden.</a:t>
            </a:r>
            <a:endParaRPr lang="de-DE" dirty="0" smtClean="0"/>
          </a:p>
          <a:p>
            <a:endParaRPr lang="de-DE" sz="1200" dirty="0" smtClean="0"/>
          </a:p>
          <a:p>
            <a:r>
              <a:rPr lang="de-DE" dirty="0" smtClean="0"/>
              <a:t>Im vierten Semester werden Klausuren nur in den ersten drei Prüfungsfächern geschrieben. In allen anderen Fächern besteht die Zeugnisnote zu 100% aus dem AT-Teil (allgemeiner Teil</a:t>
            </a:r>
            <a:r>
              <a:rPr lang="de-DE" dirty="0" smtClean="0"/>
              <a:t>).</a:t>
            </a:r>
          </a:p>
          <a:p>
            <a:endParaRPr lang="de-DE" sz="1200" dirty="0" smtClean="0"/>
          </a:p>
          <a:p>
            <a:r>
              <a:rPr lang="de-DE" dirty="0" smtClean="0"/>
              <a:t>In den zentral geprüften Abiturklausuren wird jeweils ein Thema aus dem ersten Semester dabei sein.</a:t>
            </a:r>
            <a:endParaRPr lang="de-DE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b="1" u="sng" dirty="0" smtClean="0"/>
              <a:t>Der AT-Teil</a:t>
            </a:r>
            <a:br>
              <a:rPr lang="de-DE" b="1" u="sng" dirty="0" smtClean="0"/>
            </a:br>
            <a:endParaRPr lang="de-DE" b="1" u="sng" dirty="0"/>
          </a:p>
        </p:txBody>
      </p:sp>
      <p:pic>
        <p:nvPicPr>
          <p:cNvPr id="1126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65151" y="1560513"/>
            <a:ext cx="3608916" cy="2779712"/>
          </a:xfrm>
        </p:spPr>
      </p:pic>
      <p:sp>
        <p:nvSpPr>
          <p:cNvPr id="11268" name="Rechteck 4"/>
          <p:cNvSpPr>
            <a:spLocks noChangeArrowheads="1"/>
          </p:cNvSpPr>
          <p:nvPr/>
        </p:nvSpPr>
        <p:spPr bwMode="auto">
          <a:xfrm>
            <a:off x="4383618" y="908050"/>
            <a:ext cx="7427383" cy="4136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None/>
            </a:pPr>
            <a:endParaRPr lang="de-DE" altLang="de-DE" sz="3600" dirty="0">
              <a:latin typeface="Calibri" pitchFamily="34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de-DE" altLang="de-DE" sz="3600" dirty="0" smtClean="0">
                <a:latin typeface="Calibri" pitchFamily="34" charset="0"/>
              </a:rPr>
              <a:t>Zum </a:t>
            </a:r>
            <a:r>
              <a:rPr lang="de-DE" altLang="de-DE" sz="3600" dirty="0">
                <a:latin typeface="Calibri" pitchFamily="34" charset="0"/>
              </a:rPr>
              <a:t>AT gehören die</a:t>
            </a:r>
          </a:p>
          <a:p>
            <a:pPr eaLnBrk="1" hangingPunct="1"/>
            <a:r>
              <a:rPr lang="de-DE" altLang="de-DE" sz="3600" dirty="0">
                <a:latin typeface="Calibri" pitchFamily="34" charset="0"/>
              </a:rPr>
              <a:t>Mitarbeit, Tests, </a:t>
            </a:r>
            <a:r>
              <a:rPr lang="de-DE" altLang="de-DE" sz="3600" dirty="0" smtClean="0">
                <a:latin typeface="Calibri" pitchFamily="34" charset="0"/>
              </a:rPr>
              <a:t>Referate, Präsentationen, schriftliche Ausarbeitungen und </a:t>
            </a:r>
            <a:r>
              <a:rPr lang="de-DE" altLang="de-DE" sz="3600" dirty="0">
                <a:latin typeface="Calibri" pitchFamily="34" charset="0"/>
              </a:rPr>
              <a:t>Hausarbeiten.</a:t>
            </a:r>
          </a:p>
          <a:p>
            <a:pPr eaLnBrk="1" hangingPunct="1"/>
            <a:endParaRPr lang="de-DE" altLang="de-DE" sz="3600" dirty="0">
              <a:latin typeface="Calibri" pitchFamily="34" charset="0"/>
            </a:endParaRPr>
          </a:p>
          <a:p>
            <a:pPr eaLnBrk="1" hangingPunct="1"/>
            <a:endParaRPr lang="de-DE" altLang="de-DE" sz="3600" dirty="0">
              <a:latin typeface="Calibri" pitchFamily="34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4000" smtClean="0"/>
              <a:t>Anpassung des Bewertungsschlüssels an die Vorgaben der KMK</a:t>
            </a: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</p:nvPr>
        </p:nvGraphicFramePr>
        <p:xfrm>
          <a:off x="609600" y="1600201"/>
          <a:ext cx="10972800" cy="4781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3657600"/>
                <a:gridCol w="3657600"/>
              </a:tblGrid>
              <a:tr h="683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latin typeface="Arial"/>
                          <a:ea typeface="Calibri"/>
                          <a:cs typeface="Times New Roman"/>
                        </a:rPr>
                        <a:t>Note</a:t>
                      </a:r>
                      <a:endParaRPr lang="de-D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>
                          <a:latin typeface="Arial"/>
                          <a:ea typeface="Calibri"/>
                          <a:cs typeface="Times New Roman"/>
                        </a:rPr>
                        <a:t>alt</a:t>
                      </a:r>
                      <a:endParaRPr lang="de-D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>
                          <a:latin typeface="Arial"/>
                          <a:ea typeface="Calibri"/>
                          <a:cs typeface="Times New Roman"/>
                        </a:rPr>
                        <a:t>neu</a:t>
                      </a:r>
                      <a:endParaRPr lang="de-D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 anchor="ctr"/>
                </a:tc>
              </a:tr>
              <a:tr h="683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latin typeface="Arial"/>
                          <a:ea typeface="Calibri"/>
                          <a:cs typeface="Times New Roman"/>
                        </a:rPr>
                        <a:t>4    (05 Punkte)</a:t>
                      </a:r>
                      <a:endParaRPr lang="de-D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latin typeface="Arial"/>
                          <a:ea typeface="Calibri"/>
                          <a:cs typeface="Times New Roman"/>
                        </a:rPr>
                        <a:t>45 %</a:t>
                      </a:r>
                      <a:endParaRPr lang="de-D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i="1" dirty="0">
                          <a:latin typeface="Arial"/>
                          <a:ea typeface="Calibri"/>
                          <a:cs typeface="Times New Roman"/>
                        </a:rPr>
                        <a:t>45 %</a:t>
                      </a:r>
                      <a:endParaRPr lang="de-DE" sz="11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 anchor="ctr"/>
                </a:tc>
              </a:tr>
              <a:tr h="683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latin typeface="Arial"/>
                          <a:ea typeface="Calibri"/>
                          <a:cs typeface="Times New Roman"/>
                        </a:rPr>
                        <a:t>4-   (04 Punkte)</a:t>
                      </a:r>
                      <a:endParaRPr lang="de-D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latin typeface="Arial"/>
                          <a:ea typeface="Calibri"/>
                          <a:cs typeface="Times New Roman"/>
                        </a:rPr>
                        <a:t>36 %</a:t>
                      </a:r>
                      <a:endParaRPr lang="de-D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i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40 </a:t>
                      </a:r>
                      <a:r>
                        <a:rPr lang="de-DE" sz="1400" i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%</a:t>
                      </a:r>
                      <a:endParaRPr lang="de-DE" sz="1100" i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 anchor="ctr"/>
                </a:tc>
              </a:tr>
              <a:tr h="683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latin typeface="Arial"/>
                          <a:ea typeface="Calibri"/>
                          <a:cs typeface="Times New Roman"/>
                        </a:rPr>
                        <a:t>5+  (03 Punkte)</a:t>
                      </a:r>
                      <a:endParaRPr lang="de-D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latin typeface="Arial"/>
                          <a:ea typeface="Calibri"/>
                          <a:cs typeface="Times New Roman"/>
                        </a:rPr>
                        <a:t>27 %</a:t>
                      </a:r>
                      <a:endParaRPr lang="de-D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i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33 </a:t>
                      </a:r>
                      <a:r>
                        <a:rPr lang="de-DE" sz="1400" i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%</a:t>
                      </a:r>
                      <a:endParaRPr lang="de-DE" sz="1100" i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 anchor="ctr"/>
                </a:tc>
              </a:tr>
              <a:tr h="683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latin typeface="Arial"/>
                          <a:ea typeface="Calibri"/>
                          <a:cs typeface="Times New Roman"/>
                        </a:rPr>
                        <a:t>5    (02 Punkte)</a:t>
                      </a:r>
                      <a:endParaRPr lang="de-D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latin typeface="Arial"/>
                          <a:ea typeface="Calibri"/>
                          <a:cs typeface="Times New Roman"/>
                        </a:rPr>
                        <a:t>18 %</a:t>
                      </a:r>
                      <a:endParaRPr lang="de-D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i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27 </a:t>
                      </a:r>
                      <a:r>
                        <a:rPr lang="de-DE" sz="1400" i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%</a:t>
                      </a:r>
                      <a:endParaRPr lang="de-DE" sz="1100" i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 anchor="ctr"/>
                </a:tc>
              </a:tr>
              <a:tr h="683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latin typeface="Arial"/>
                          <a:ea typeface="Calibri"/>
                          <a:cs typeface="Times New Roman"/>
                        </a:rPr>
                        <a:t>5-   (01 Punkte)</a:t>
                      </a:r>
                      <a:endParaRPr lang="de-D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latin typeface="Arial"/>
                          <a:ea typeface="Calibri"/>
                          <a:cs typeface="Times New Roman"/>
                        </a:rPr>
                        <a:t>09 %</a:t>
                      </a:r>
                      <a:endParaRPr lang="de-D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i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20 %</a:t>
                      </a:r>
                      <a:endParaRPr lang="de-DE" sz="1100" i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 anchor="ctr"/>
                </a:tc>
              </a:tr>
              <a:tr h="683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latin typeface="Arial"/>
                          <a:ea typeface="Calibri"/>
                          <a:cs typeface="Times New Roman"/>
                        </a:rPr>
                        <a:t>6    (00 Punkte)</a:t>
                      </a:r>
                      <a:endParaRPr lang="de-D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latin typeface="Arial"/>
                          <a:ea typeface="Calibri"/>
                          <a:cs typeface="Times New Roman"/>
                        </a:rPr>
                        <a:t>weniger als 09 %</a:t>
                      </a:r>
                      <a:endParaRPr lang="de-D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i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weniger als 20 %</a:t>
                      </a:r>
                      <a:endParaRPr lang="de-DE" sz="1100" i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 anchor="ctr"/>
                </a:tc>
              </a:tr>
            </a:tbl>
          </a:graphicData>
        </a:graphic>
      </p:graphicFrame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b="1" u="sng" dirty="0" smtClean="0"/>
              <a:t>Das Abitur (Prüfungen)</a:t>
            </a:r>
            <a:br>
              <a:rPr lang="de-DE" b="1" u="sng" dirty="0" smtClean="0"/>
            </a:br>
            <a:endParaRPr lang="de-DE" b="1" u="sng" dirty="0"/>
          </a:p>
        </p:txBody>
      </p:sp>
      <p:sp>
        <p:nvSpPr>
          <p:cNvPr id="21507" name="Inhaltsplatzhalter 2"/>
          <p:cNvSpPr>
            <a:spLocks noGrp="1"/>
          </p:cNvSpPr>
          <p:nvPr>
            <p:ph idx="1"/>
          </p:nvPr>
        </p:nvSpPr>
        <p:spPr>
          <a:xfrm>
            <a:off x="4525964" y="1000126"/>
            <a:ext cx="5927725" cy="585787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de-DE" altLang="de-DE" sz="2800"/>
              <a:t>Die Abiturprüfung wird am Ende des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de-DE" altLang="de-DE" sz="2800"/>
              <a:t>4.Semester abgelegt.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de-DE" altLang="de-DE" sz="2800">
                <a:solidFill>
                  <a:srgbClr val="3333CC"/>
                </a:solidFill>
              </a:rPr>
              <a:t>Präsentationsprüfungen </a:t>
            </a:r>
            <a:r>
              <a:rPr lang="de-DE" altLang="de-DE" sz="2800"/>
              <a:t>und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de-DE" altLang="de-DE" sz="2800">
                <a:solidFill>
                  <a:srgbClr val="3333CC"/>
                </a:solidFill>
              </a:rPr>
              <a:t>Kolloquien </a:t>
            </a:r>
            <a:r>
              <a:rPr lang="de-DE" altLang="de-DE" sz="2800"/>
              <a:t>(5.PK) </a:t>
            </a:r>
            <a:r>
              <a:rPr lang="de-DE" altLang="de-DE" sz="2800">
                <a:solidFill>
                  <a:srgbClr val="3333CC"/>
                </a:solidFill>
              </a:rPr>
              <a:t>vor den Osterferien</a:t>
            </a:r>
            <a:r>
              <a:rPr lang="de-DE" altLang="de-DE" sz="2800"/>
              <a:t>.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de-DE" altLang="de-DE" sz="2800">
                <a:solidFill>
                  <a:srgbClr val="3333CC"/>
                </a:solidFill>
              </a:rPr>
              <a:t>Schriftliche Prüfungen </a:t>
            </a:r>
            <a:r>
              <a:rPr lang="de-DE" altLang="de-DE" sz="2800"/>
              <a:t>(1. - 3. PF)</a:t>
            </a:r>
            <a:r>
              <a:rPr lang="de-DE" altLang="de-DE" sz="2800">
                <a:solidFill>
                  <a:srgbClr val="3333CC"/>
                </a:solidFill>
              </a:rPr>
              <a:t> nach</a:t>
            </a:r>
            <a:endParaRPr lang="de-DE" altLang="de-DE" sz="280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de-DE" altLang="de-DE" sz="2800">
                <a:solidFill>
                  <a:srgbClr val="3333CC"/>
                </a:solidFill>
              </a:rPr>
              <a:t>den Osterferien</a:t>
            </a:r>
            <a:r>
              <a:rPr lang="de-DE" altLang="de-DE" sz="2800"/>
              <a:t>.</a:t>
            </a:r>
            <a:endParaRPr lang="de-DE" altLang="de-DE" sz="2800">
              <a:solidFill>
                <a:srgbClr val="3333CC"/>
              </a:solidFill>
            </a:endParaRP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de-DE" altLang="de-DE" sz="2800">
                <a:solidFill>
                  <a:srgbClr val="3333CC"/>
                </a:solidFill>
              </a:rPr>
              <a:t>Mündliche Prüfungen</a:t>
            </a:r>
            <a:r>
              <a:rPr lang="de-DE" altLang="de-DE" sz="2800"/>
              <a:t> (4. PF) kurze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de-DE" altLang="de-DE" sz="2800"/>
              <a:t>Zeit später.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de-DE" altLang="de-DE" sz="2800">
                <a:solidFill>
                  <a:srgbClr val="3333CC"/>
                </a:solidFill>
              </a:rPr>
              <a:t>Ggf. mündliche Prüfungen </a:t>
            </a:r>
            <a:r>
              <a:rPr lang="de-DE" altLang="de-DE" sz="2800"/>
              <a:t>in zwei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de-DE" altLang="de-DE" sz="2800"/>
              <a:t>weiteren Fächern (1.-3. PF) im </a:t>
            </a:r>
            <a:r>
              <a:rPr lang="de-DE" altLang="de-DE" sz="2800">
                <a:solidFill>
                  <a:srgbClr val="3333CC"/>
                </a:solidFill>
              </a:rPr>
              <a:t>Juni</a:t>
            </a:r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38314" y="2071688"/>
            <a:ext cx="2433637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23984947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b="1" u="sng" dirty="0" smtClean="0"/>
              <a:t>Das Abitur (Zulassung)</a:t>
            </a:r>
            <a:br>
              <a:rPr lang="de-DE" b="1" u="sng" dirty="0" smtClean="0"/>
            </a:br>
            <a:endParaRPr lang="de-DE" b="1" u="sng" dirty="0"/>
          </a:p>
        </p:txBody>
      </p:sp>
      <p:sp>
        <p:nvSpPr>
          <p:cNvPr id="22531" name="Inhaltsplatzhalter 2"/>
          <p:cNvSpPr>
            <a:spLocks noGrp="1"/>
          </p:cNvSpPr>
          <p:nvPr>
            <p:ph idx="1"/>
          </p:nvPr>
        </p:nvSpPr>
        <p:spPr>
          <a:xfrm>
            <a:off x="4240214" y="928688"/>
            <a:ext cx="5970587" cy="5929312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de-DE" altLang="de-DE" sz="2400"/>
              <a:t>Man wird nach dem Ende des 4. Semesters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de-DE" altLang="de-DE" sz="2400"/>
              <a:t>zur Abiturprüfung zugelassen, wenn man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de-DE" altLang="de-DE" sz="2400"/>
          </a:p>
          <a:p>
            <a:pPr eaLnBrk="1" hangingPunct="1">
              <a:lnSpc>
                <a:spcPts val="125"/>
              </a:lnSpc>
              <a:buFont typeface="Wingdings" panose="05000000000000000000" pitchFamily="2" charset="2"/>
              <a:buChar char="Ø"/>
            </a:pPr>
            <a:r>
              <a:rPr lang="de-DE" altLang="de-DE" sz="2400"/>
              <a:t> alle Pflichtkurse mit mehr als null Punkten</a:t>
            </a:r>
          </a:p>
          <a:p>
            <a:pPr eaLnBrk="1" hangingPunct="1">
              <a:lnSpc>
                <a:spcPts val="125"/>
              </a:lnSpc>
              <a:buNone/>
            </a:pPr>
            <a:endParaRPr lang="de-DE" altLang="de-DE" sz="2400"/>
          </a:p>
          <a:p>
            <a:pPr eaLnBrk="1" hangingPunct="1">
              <a:lnSpc>
                <a:spcPts val="125"/>
              </a:lnSpc>
              <a:buNone/>
            </a:pPr>
            <a:endParaRPr lang="de-DE" altLang="de-DE" sz="2400"/>
          </a:p>
          <a:p>
            <a:pPr eaLnBrk="1" hangingPunct="1">
              <a:lnSpc>
                <a:spcPts val="200"/>
              </a:lnSpc>
              <a:buNone/>
            </a:pPr>
            <a:r>
              <a:rPr lang="de-DE" altLang="de-DE" sz="2400"/>
              <a:t>      absolviert und eingebracht hat,</a:t>
            </a:r>
          </a:p>
          <a:p>
            <a:pPr eaLnBrk="1" hangingPunct="1">
              <a:lnSpc>
                <a:spcPts val="200"/>
              </a:lnSpc>
              <a:buNone/>
            </a:pPr>
            <a:endParaRPr lang="de-DE" altLang="de-DE" sz="2400"/>
          </a:p>
          <a:p>
            <a:pPr eaLnBrk="1" hangingPunct="1">
              <a:lnSpc>
                <a:spcPts val="200"/>
              </a:lnSpc>
              <a:buNone/>
            </a:pPr>
            <a:endParaRPr lang="de-DE" altLang="de-DE" sz="2400"/>
          </a:p>
          <a:p>
            <a:pPr eaLnBrk="1" hangingPunct="1">
              <a:lnSpc>
                <a:spcPts val="200"/>
              </a:lnSpc>
              <a:buNone/>
            </a:pPr>
            <a:endParaRPr lang="de-DE" altLang="de-DE" sz="2400"/>
          </a:p>
          <a:p>
            <a:pPr eaLnBrk="1" hangingPunct="1">
              <a:lnSpc>
                <a:spcPts val="200"/>
              </a:lnSpc>
              <a:buNone/>
            </a:pPr>
            <a:endParaRPr lang="de-DE" altLang="de-DE" sz="2400"/>
          </a:p>
          <a:p>
            <a:pPr eaLnBrk="1" hangingPunct="1">
              <a:lnSpc>
                <a:spcPts val="200"/>
              </a:lnSpc>
              <a:buFont typeface="Wingdings" panose="05000000000000000000" pitchFamily="2" charset="2"/>
              <a:buChar char="Ø"/>
            </a:pPr>
            <a:r>
              <a:rPr lang="de-DE" altLang="de-DE" sz="2400"/>
              <a:t> in höchstens 4 der 24 einzubringenden</a:t>
            </a:r>
          </a:p>
          <a:p>
            <a:pPr eaLnBrk="1" hangingPunct="1">
              <a:lnSpc>
                <a:spcPts val="200"/>
              </a:lnSpc>
              <a:buFont typeface="Wingdings" panose="05000000000000000000" pitchFamily="2" charset="2"/>
              <a:buChar char="Ø"/>
            </a:pPr>
            <a:endParaRPr lang="de-DE" altLang="de-DE" sz="2400"/>
          </a:p>
          <a:p>
            <a:pPr eaLnBrk="1" hangingPunct="1">
              <a:lnSpc>
                <a:spcPts val="200"/>
              </a:lnSpc>
              <a:buNone/>
            </a:pPr>
            <a:r>
              <a:rPr lang="de-DE" altLang="de-DE" sz="2400"/>
              <a:t>      </a:t>
            </a:r>
          </a:p>
          <a:p>
            <a:pPr eaLnBrk="1" hangingPunct="1">
              <a:lnSpc>
                <a:spcPts val="300"/>
              </a:lnSpc>
              <a:buNone/>
            </a:pPr>
            <a:r>
              <a:rPr lang="de-DE" altLang="de-DE" sz="2400"/>
              <a:t>      Grundkurse Ausfälle (&lt; 5 Punkte) hat,</a:t>
            </a:r>
          </a:p>
          <a:p>
            <a:pPr eaLnBrk="1" hangingPunct="1">
              <a:lnSpc>
                <a:spcPts val="300"/>
              </a:lnSpc>
              <a:buNone/>
            </a:pPr>
            <a:endParaRPr lang="de-DE" altLang="de-DE" sz="240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400"/>
              <a:t> in 8 Leistungskursen (doppelte Wertung)</a:t>
            </a:r>
          </a:p>
          <a:p>
            <a:pPr eaLnBrk="1" hangingPunct="1">
              <a:lnSpc>
                <a:spcPts val="300"/>
              </a:lnSpc>
              <a:buNone/>
            </a:pPr>
            <a:r>
              <a:rPr lang="de-DE" altLang="de-DE" sz="2400"/>
              <a:t>      </a:t>
            </a:r>
          </a:p>
          <a:p>
            <a:pPr eaLnBrk="1" hangingPunct="1">
              <a:lnSpc>
                <a:spcPts val="300"/>
              </a:lnSpc>
              <a:buNone/>
            </a:pPr>
            <a:r>
              <a:rPr lang="de-DE" altLang="de-DE" sz="2400"/>
              <a:t>      mindestens 80 Punkte erreicht hat,</a:t>
            </a:r>
          </a:p>
          <a:p>
            <a:pPr eaLnBrk="1" hangingPunct="1">
              <a:lnSpc>
                <a:spcPts val="300"/>
              </a:lnSpc>
              <a:buNone/>
            </a:pPr>
            <a:endParaRPr lang="de-DE" altLang="de-DE" sz="240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400"/>
              <a:t> in höchstens 2 der 8 Leistungskurse</a:t>
            </a:r>
          </a:p>
          <a:p>
            <a:pPr eaLnBrk="1" hangingPunct="1">
              <a:lnSpc>
                <a:spcPts val="300"/>
              </a:lnSpc>
              <a:buNone/>
            </a:pPr>
            <a:r>
              <a:rPr lang="de-DE" altLang="de-DE" sz="2400"/>
              <a:t>       </a:t>
            </a:r>
          </a:p>
          <a:p>
            <a:pPr eaLnBrk="1" hangingPunct="1">
              <a:lnSpc>
                <a:spcPts val="300"/>
              </a:lnSpc>
              <a:buNone/>
            </a:pPr>
            <a:r>
              <a:rPr lang="de-DE" altLang="de-DE" sz="2400"/>
              <a:t>      Ausfälle erzielt hat,</a:t>
            </a:r>
          </a:p>
          <a:p>
            <a:pPr eaLnBrk="1" hangingPunct="1">
              <a:lnSpc>
                <a:spcPts val="300"/>
              </a:lnSpc>
              <a:buNone/>
            </a:pPr>
            <a:endParaRPr lang="de-DE" altLang="de-DE" sz="2400"/>
          </a:p>
          <a:p>
            <a:pPr eaLnBrk="1" hangingPunct="1">
              <a:lnSpc>
                <a:spcPts val="300"/>
              </a:lnSpc>
              <a:buNone/>
            </a:pPr>
            <a:endParaRPr lang="de-DE" altLang="de-DE" sz="2400"/>
          </a:p>
          <a:p>
            <a:pPr eaLnBrk="1" hangingPunct="1">
              <a:lnSpc>
                <a:spcPts val="300"/>
              </a:lnSpc>
              <a:buNone/>
            </a:pPr>
            <a:endParaRPr lang="de-DE" altLang="de-DE" sz="2400"/>
          </a:p>
          <a:p>
            <a:pPr eaLnBrk="1" hangingPunct="1">
              <a:lnSpc>
                <a:spcPts val="200"/>
              </a:lnSpc>
              <a:buFont typeface="Wingdings" panose="05000000000000000000" pitchFamily="2" charset="2"/>
              <a:buChar char="Ø"/>
            </a:pPr>
            <a:r>
              <a:rPr lang="de-DE" altLang="de-DE" sz="2400"/>
              <a:t> insgesamt in 24 einzubringenden</a:t>
            </a:r>
          </a:p>
          <a:p>
            <a:pPr eaLnBrk="1" hangingPunct="1">
              <a:lnSpc>
                <a:spcPts val="200"/>
              </a:lnSpc>
              <a:buFont typeface="Wingdings" panose="05000000000000000000" pitchFamily="2" charset="2"/>
              <a:buChar char="Ø"/>
            </a:pPr>
            <a:endParaRPr lang="de-DE" altLang="de-DE" sz="2400"/>
          </a:p>
          <a:p>
            <a:pPr eaLnBrk="1" hangingPunct="1">
              <a:lnSpc>
                <a:spcPts val="200"/>
              </a:lnSpc>
              <a:buNone/>
            </a:pPr>
            <a:r>
              <a:rPr lang="de-DE" altLang="de-DE" sz="2400">
                <a:solidFill>
                  <a:srgbClr val="FF0000"/>
                </a:solidFill>
              </a:rPr>
              <a:t> </a:t>
            </a:r>
            <a:r>
              <a:rPr lang="de-DE" altLang="de-DE" sz="2400"/>
              <a:t>     </a:t>
            </a:r>
          </a:p>
          <a:p>
            <a:pPr eaLnBrk="1" hangingPunct="1">
              <a:lnSpc>
                <a:spcPts val="200"/>
              </a:lnSpc>
              <a:buNone/>
            </a:pPr>
            <a:r>
              <a:rPr lang="de-DE" altLang="de-DE" sz="2400"/>
              <a:t>      Grundkursen und 8 Leistungskursen</a:t>
            </a:r>
          </a:p>
          <a:p>
            <a:pPr eaLnBrk="1" hangingPunct="1">
              <a:lnSpc>
                <a:spcPts val="200"/>
              </a:lnSpc>
              <a:buNone/>
            </a:pPr>
            <a:endParaRPr lang="de-DE" altLang="de-DE" sz="2400"/>
          </a:p>
          <a:p>
            <a:pPr eaLnBrk="1" hangingPunct="1">
              <a:lnSpc>
                <a:spcPts val="200"/>
              </a:lnSpc>
              <a:buNone/>
            </a:pPr>
            <a:r>
              <a:rPr lang="de-DE" altLang="de-DE" sz="2400"/>
              <a:t>      </a:t>
            </a:r>
          </a:p>
          <a:p>
            <a:pPr eaLnBrk="1" hangingPunct="1">
              <a:lnSpc>
                <a:spcPts val="300"/>
              </a:lnSpc>
              <a:buNone/>
            </a:pPr>
            <a:r>
              <a:rPr lang="de-DE" altLang="de-DE" sz="2400"/>
              <a:t>      mindestens 200 Punkte erzielt hat.</a:t>
            </a:r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09751" y="1571625"/>
            <a:ext cx="2214563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723141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b="1" u="sng" dirty="0" smtClean="0"/>
              <a:t>Das Abitur (Zulassung)</a:t>
            </a:r>
            <a:br>
              <a:rPr lang="de-DE" b="1" u="sng" dirty="0" smtClean="0"/>
            </a:br>
            <a:endParaRPr lang="de-DE" b="1" u="sng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40214" y="1214439"/>
            <a:ext cx="6427787" cy="4911725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de-DE" sz="3600" b="1" dirty="0">
                <a:solidFill>
                  <a:srgbClr val="FF0000"/>
                </a:solidFill>
              </a:rPr>
              <a:t>Nichtzulassung bedeutet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de-DE" sz="3600" b="1" dirty="0">
                <a:solidFill>
                  <a:srgbClr val="FF0000"/>
                </a:solidFill>
              </a:rPr>
              <a:t>Nichtbestehen des Abiturs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de-DE" b="1" dirty="0" smtClean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de-DE" b="1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de-DE" sz="3600" b="1" dirty="0">
                <a:solidFill>
                  <a:srgbClr val="FF0000"/>
                </a:solidFill>
              </a:rPr>
              <a:t>außer man darf noch in den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de-DE" sz="3600" b="1" dirty="0">
                <a:solidFill>
                  <a:srgbClr val="FF0000"/>
                </a:solidFill>
              </a:rPr>
              <a:t>   folgenden Jahrgang zurücktreten,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de-DE" sz="3600" b="1" dirty="0">
                <a:solidFill>
                  <a:srgbClr val="FF0000"/>
                </a:solidFill>
              </a:rPr>
              <a:t>   weil die Rücktrittsmöglichkeit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de-DE" sz="3600" b="1" dirty="0">
                <a:solidFill>
                  <a:srgbClr val="FF0000"/>
                </a:solidFill>
              </a:rPr>
              <a:t>   noch nicht ausgeschöpft war.</a:t>
            </a:r>
            <a:endParaRPr lang="de-DE" sz="3600" b="1" dirty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de-DE" sz="3600" dirty="0">
              <a:solidFill>
                <a:srgbClr val="FF0000"/>
              </a:solidFill>
            </a:endParaRPr>
          </a:p>
        </p:txBody>
      </p:sp>
      <p:pic>
        <p:nvPicPr>
          <p:cNvPr id="23556" name="Picture 3" descr="C:\Users\Erwin Kirschner\AppData\Local\Microsoft\Windows\Temporary Internet Files\Content.IE5\RI2JHKFC\MPj0427874000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285875"/>
            <a:ext cx="2430463" cy="292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7925778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b="1" u="sng" dirty="0" smtClean="0"/>
              <a:t>Das Abitur (Bestehen)</a:t>
            </a:r>
            <a:br>
              <a:rPr lang="de-DE" b="1" u="sng" dirty="0" smtClean="0"/>
            </a:br>
            <a:endParaRPr lang="de-DE" b="1" u="sng" dirty="0"/>
          </a:p>
        </p:txBody>
      </p:sp>
      <p:sp>
        <p:nvSpPr>
          <p:cNvPr id="24579" name="Inhaltsplatzhalter 2"/>
          <p:cNvSpPr>
            <a:spLocks noGrp="1"/>
          </p:cNvSpPr>
          <p:nvPr>
            <p:ph idx="1"/>
          </p:nvPr>
        </p:nvSpPr>
        <p:spPr>
          <a:xfrm>
            <a:off x="4381501" y="1214438"/>
            <a:ext cx="5929313" cy="5357812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de-DE" altLang="de-DE" sz="2200" b="1"/>
              <a:t>Um das Abitur zu bestehen, muss man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de-DE" altLang="de-DE" sz="2200" b="1"/>
              <a:t>zur Abiturprüfung zugelassen sein und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de-DE" altLang="de-DE" sz="2200" b="1"/>
              <a:t>folgende Ergebnisse erreicht haben: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de-DE" altLang="de-DE" sz="2200" b="1"/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de-DE" altLang="de-DE" sz="2200" b="1"/>
              <a:t> in mindestens einer schriftlichen        Prüfungsarbeit 5 Punkte (einfache Wertung),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de-DE" altLang="de-DE" sz="2200" b="1"/>
              <a:t>in zwei Prüfungsfächern (darunter einem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de-DE" altLang="de-DE" sz="2200" b="1"/>
              <a:t>      Leistungsfach) mindestens 20 Punkte bei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de-DE" altLang="de-DE" sz="2200" b="1"/>
              <a:t>      vierfacher Wertung,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de-DE" altLang="de-DE" sz="2200" b="1"/>
              <a:t> in den 4 Prüfungsfächern und in der 5.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de-DE" altLang="de-DE" sz="2200" b="1"/>
              <a:t>      Prüfungskomponente mindestens 100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de-DE" altLang="de-DE" sz="2200" b="1"/>
              <a:t>      Punkte bei vierfacher Wertung.</a:t>
            </a:r>
            <a:endParaRPr lang="de-DE" altLang="de-DE" sz="2200" b="1">
              <a:solidFill>
                <a:srgbClr val="FF0000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de-DE" altLang="de-DE" sz="2200" b="1">
                <a:solidFill>
                  <a:srgbClr val="FF0000"/>
                </a:solidFill>
              </a:rPr>
              <a:t>      Bei Nichtbestehen darf die Abiturprüfung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de-DE" altLang="de-DE" sz="2200" b="1">
                <a:solidFill>
                  <a:srgbClr val="FF0000"/>
                </a:solidFill>
              </a:rPr>
              <a:t>      einmal wiederholt werden.</a:t>
            </a:r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81188" y="2214563"/>
            <a:ext cx="2214562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97604824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92313" y="260351"/>
            <a:ext cx="8229600" cy="10001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b="1" u="sng" dirty="0" smtClean="0"/>
              <a:t>Berechnung der Gesamtqualifikation</a:t>
            </a:r>
            <a:br>
              <a:rPr lang="de-DE" b="1" u="sng" dirty="0" smtClean="0"/>
            </a:br>
            <a:endParaRPr lang="de-DE" b="1" u="sng" dirty="0"/>
          </a:p>
        </p:txBody>
      </p:sp>
      <p:cxnSp>
        <p:nvCxnSpPr>
          <p:cNvPr id="7" name="Gerade Verbindung 6"/>
          <p:cNvCxnSpPr/>
          <p:nvPr/>
        </p:nvCxnSpPr>
        <p:spPr>
          <a:xfrm rot="5400000">
            <a:off x="3344863" y="3587750"/>
            <a:ext cx="507206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604" name="Inhaltsplatzhalter 2"/>
          <p:cNvPicPr>
            <a:picLocks noChangeArrowheads="1"/>
          </p:cNvPicPr>
          <p:nvPr/>
        </p:nvPicPr>
        <p:blipFill>
          <a:blip r:embed="rId3" cstate="print">
            <a:lum bright="1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08214" y="1125538"/>
            <a:ext cx="7997825" cy="498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4583114" y="4365626"/>
            <a:ext cx="288925" cy="4603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de-DE" sz="2400" dirty="0">
                <a:solidFill>
                  <a:srgbClr val="FF0000"/>
                </a:solidFill>
                <a:latin typeface="Arial" charset="0"/>
                <a:cs typeface="Arial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xmlns="" val="666414239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789</Words>
  <Application>Microsoft Office PowerPoint</Application>
  <PresentationFormat>Benutzerdefiniert</PresentationFormat>
  <Paragraphs>203</Paragraphs>
  <Slides>16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7" baseType="lpstr">
      <vt:lpstr>Larissa-Design</vt:lpstr>
      <vt:lpstr>Informationen zum  Abitur</vt:lpstr>
      <vt:lpstr>Besonderheiten im Schuljahr 2020/21 für den 12. Jahrgang</vt:lpstr>
      <vt:lpstr>Der AT-Teil </vt:lpstr>
      <vt:lpstr>Anpassung des Bewertungsschlüssels an die Vorgaben der KMK</vt:lpstr>
      <vt:lpstr>Das Abitur (Prüfungen) </vt:lpstr>
      <vt:lpstr>Das Abitur (Zulassung) </vt:lpstr>
      <vt:lpstr>Das Abitur (Zulassung) </vt:lpstr>
      <vt:lpstr>Das Abitur (Bestehen) </vt:lpstr>
      <vt:lpstr>Berechnung der Gesamtqualifikation </vt:lpstr>
      <vt:lpstr>Die 5. Prüfungskomponente </vt:lpstr>
      <vt:lpstr>Die 5. Prüfungskomponente (2)</vt:lpstr>
      <vt:lpstr>Die 5. Prüfungskomponente (3) </vt:lpstr>
      <vt:lpstr>Fristen und Termine für die 5.PK</vt:lpstr>
      <vt:lpstr>  Die 5.Prüfungskomponente</vt:lpstr>
      <vt:lpstr>Alternative zum Abitur</vt:lpstr>
      <vt:lpstr>Folie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Informationen zum  Abitur</dc:title>
  <dc:creator>01</dc:creator>
  <cp:lastModifiedBy>Ralf Malz</cp:lastModifiedBy>
  <cp:revision>5</cp:revision>
  <dcterms:created xsi:type="dcterms:W3CDTF">2017-09-22T06:48:15Z</dcterms:created>
  <dcterms:modified xsi:type="dcterms:W3CDTF">2020-09-01T13:57:17Z</dcterms:modified>
</cp:coreProperties>
</file>